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975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02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383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251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33814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857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46945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6872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0591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459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226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559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538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021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204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544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785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481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958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i-IN" sz="6000" b="1" dirty="0" smtClean="0">
                <a:solidFill>
                  <a:schemeClr val="accent1"/>
                </a:solidFill>
              </a:rPr>
              <a:t>भारतीय काव्य शास्त्र </a:t>
            </a:r>
            <a:endParaRPr lang="en-US" sz="6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9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01532"/>
            <a:ext cx="8911687" cy="1280890"/>
          </a:xfrm>
        </p:spPr>
        <p:txBody>
          <a:bodyPr>
            <a:normAutofit/>
          </a:bodyPr>
          <a:lstStyle/>
          <a:p>
            <a:r>
              <a:rPr lang="hi-IN" sz="4400" b="1" dirty="0" smtClean="0">
                <a:solidFill>
                  <a:schemeClr val="accent1"/>
                </a:solidFill>
              </a:rPr>
              <a:t>काव्य की परिभाषा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3200" b="1" dirty="0" smtClean="0">
                <a:solidFill>
                  <a:schemeClr val="accent1"/>
                </a:solidFill>
              </a:rPr>
              <a:t>आचार्य भरत मुनि के अनुसार -</a:t>
            </a:r>
          </a:p>
          <a:p>
            <a:endParaRPr lang="hi-IN" dirty="0" smtClean="0"/>
          </a:p>
          <a:p>
            <a:pPr>
              <a:buNone/>
            </a:pPr>
            <a:r>
              <a:rPr lang="hi-IN" sz="2400" b="1" i="1" dirty="0" smtClean="0"/>
              <a:t>मृदु ललित  पदाढयम गूढ़ शब्दार्थ हीनं ।</a:t>
            </a:r>
          </a:p>
          <a:p>
            <a:pPr>
              <a:buNone/>
            </a:pPr>
            <a:r>
              <a:rPr lang="hi-IN" sz="2400" b="1" i="1" dirty="0" smtClean="0"/>
              <a:t>जनपद सुख बोध्यम युक्तिमन्नृत्ययोग्यं ॥</a:t>
            </a:r>
          </a:p>
          <a:p>
            <a:endParaRPr lang="hi-IN" sz="2400" b="1" i="1" dirty="0" smtClean="0"/>
          </a:p>
          <a:p>
            <a:pPr>
              <a:buNone/>
            </a:pPr>
            <a:r>
              <a:rPr lang="hi-IN" sz="2400" b="1" i="1" dirty="0" smtClean="0"/>
              <a:t>बहुरसकृत मार्गम सन्धिसन्धान युक्तं ।</a:t>
            </a:r>
          </a:p>
          <a:p>
            <a:pPr>
              <a:buNone/>
            </a:pPr>
            <a:r>
              <a:rPr lang="hi-IN" sz="2400" b="1" i="1" dirty="0" smtClean="0"/>
              <a:t>स भवति शुभ काव्यम नाटक प्रेक्षकानां ॥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xmlns="" val="39242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01532"/>
            <a:ext cx="8911687" cy="1280890"/>
          </a:xfrm>
        </p:spPr>
        <p:txBody>
          <a:bodyPr>
            <a:normAutofit/>
          </a:bodyPr>
          <a:lstStyle/>
          <a:p>
            <a:r>
              <a:rPr lang="hi-IN" sz="4400" b="1" dirty="0" smtClean="0">
                <a:solidFill>
                  <a:schemeClr val="accent1"/>
                </a:solidFill>
              </a:rPr>
              <a:t>काव्य की परिभाषा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89212" y="3131820"/>
            <a:ext cx="8915400" cy="2779402"/>
          </a:xfrm>
        </p:spPr>
        <p:txBody>
          <a:bodyPr>
            <a:normAutofit/>
          </a:bodyPr>
          <a:lstStyle/>
          <a:p>
            <a:r>
              <a:rPr lang="hi-IN" sz="3200" b="1" dirty="0" smtClean="0">
                <a:solidFill>
                  <a:schemeClr val="accent1"/>
                </a:solidFill>
              </a:rPr>
              <a:t>आचार्य भामह के अनुसार </a:t>
            </a:r>
            <a:r>
              <a:rPr lang="hi-IN" sz="3200" b="1" dirty="0" smtClean="0">
                <a:solidFill>
                  <a:schemeClr val="accent1"/>
                </a:solidFill>
              </a:rPr>
              <a:t>–</a:t>
            </a:r>
            <a:endParaRPr lang="hi-IN" sz="32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hi-IN" sz="2800" b="1" i="1" dirty="0" smtClean="0"/>
              <a:t>शब्दार्थौ </a:t>
            </a:r>
            <a:r>
              <a:rPr lang="hi-IN" sz="2800" b="1" i="1" dirty="0" smtClean="0"/>
              <a:t>सहितौ काव्यम </a:t>
            </a:r>
          </a:p>
          <a:p>
            <a:endParaRPr lang="hi-IN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242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01532"/>
            <a:ext cx="8911687" cy="1280890"/>
          </a:xfrm>
        </p:spPr>
        <p:txBody>
          <a:bodyPr>
            <a:normAutofit/>
          </a:bodyPr>
          <a:lstStyle/>
          <a:p>
            <a:r>
              <a:rPr lang="hi-IN" sz="4400" b="1" dirty="0" smtClean="0">
                <a:solidFill>
                  <a:schemeClr val="accent1"/>
                </a:solidFill>
              </a:rPr>
              <a:t>काव्य की परिभाषा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i-IN" dirty="0" smtClean="0"/>
          </a:p>
          <a:p>
            <a:r>
              <a:rPr lang="hi-IN" sz="3200" b="1" dirty="0" smtClean="0">
                <a:solidFill>
                  <a:schemeClr val="accent1"/>
                </a:solidFill>
              </a:rPr>
              <a:t>आचार्य </a:t>
            </a:r>
            <a:r>
              <a:rPr lang="hi-IN" sz="3200" b="1" dirty="0" smtClean="0">
                <a:solidFill>
                  <a:schemeClr val="accent1"/>
                </a:solidFill>
              </a:rPr>
              <a:t>मम्मट  </a:t>
            </a:r>
            <a:r>
              <a:rPr lang="hi-IN" sz="3200" b="1" dirty="0" smtClean="0">
                <a:solidFill>
                  <a:schemeClr val="accent1"/>
                </a:solidFill>
              </a:rPr>
              <a:t>के अनुसार </a:t>
            </a:r>
            <a:r>
              <a:rPr lang="hi-IN" sz="3200" b="1" dirty="0" smtClean="0">
                <a:solidFill>
                  <a:schemeClr val="accent1"/>
                </a:solidFill>
              </a:rPr>
              <a:t>–</a:t>
            </a:r>
            <a:endParaRPr lang="en-US" sz="3200" b="1" dirty="0" smtClean="0">
              <a:solidFill>
                <a:schemeClr val="accent1"/>
              </a:solidFill>
            </a:endParaRPr>
          </a:p>
          <a:p>
            <a:endParaRPr lang="en-US" sz="24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hi-IN" sz="2800" b="1" i="1" dirty="0" smtClean="0"/>
              <a:t>तददोषो </a:t>
            </a:r>
            <a:r>
              <a:rPr lang="hi-IN" sz="2800" b="1" i="1" dirty="0" smtClean="0"/>
              <a:t>शब्दार्थौ सगुणावनलंकृती पुनः </a:t>
            </a:r>
            <a:r>
              <a:rPr lang="hi-IN" sz="2800" b="1" i="1" dirty="0" smtClean="0"/>
              <a:t>क्वापि</a:t>
            </a:r>
            <a:endParaRPr lang="en-US" sz="2800" b="1" i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242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01532"/>
            <a:ext cx="8911687" cy="1280890"/>
          </a:xfrm>
        </p:spPr>
        <p:txBody>
          <a:bodyPr>
            <a:normAutofit/>
          </a:bodyPr>
          <a:lstStyle/>
          <a:p>
            <a:r>
              <a:rPr lang="hi-IN" sz="4400" b="1" dirty="0" smtClean="0">
                <a:solidFill>
                  <a:schemeClr val="accent1"/>
                </a:solidFill>
              </a:rPr>
              <a:t>काव्य की परिभाषा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hi-IN" sz="3200" b="1" dirty="0" smtClean="0">
                <a:solidFill>
                  <a:schemeClr val="accent1"/>
                </a:solidFill>
              </a:rPr>
              <a:t>आचार्य </a:t>
            </a:r>
            <a:r>
              <a:rPr lang="hi-IN" sz="3200" b="1" dirty="0" smtClean="0">
                <a:solidFill>
                  <a:schemeClr val="accent1"/>
                </a:solidFill>
              </a:rPr>
              <a:t>विश्वनाथ  के अनुसार –</a:t>
            </a:r>
          </a:p>
          <a:p>
            <a:pPr>
              <a:buNone/>
            </a:pPr>
            <a:r>
              <a:rPr lang="en-US" dirty="0" smtClean="0"/>
              <a:t>           </a:t>
            </a:r>
            <a:endParaRPr lang="en-US" dirty="0" smtClean="0"/>
          </a:p>
          <a:p>
            <a:pPr>
              <a:buNone/>
            </a:pPr>
            <a:r>
              <a:rPr lang="en-US" b="1" i="1" dirty="0" smtClean="0"/>
              <a:t> </a:t>
            </a:r>
            <a:r>
              <a:rPr lang="en-US" b="1" i="1" dirty="0" smtClean="0"/>
              <a:t>       </a:t>
            </a:r>
            <a:r>
              <a:rPr lang="hi-IN" sz="2800" b="1" i="1" dirty="0" smtClean="0"/>
              <a:t>वाक्यं </a:t>
            </a:r>
            <a:r>
              <a:rPr lang="hi-IN" sz="2800" b="1" i="1" dirty="0" smtClean="0"/>
              <a:t>रसात्मकं काव्यम </a:t>
            </a:r>
            <a:endParaRPr lang="en-US" sz="2800" b="1" i="1" dirty="0" smtClean="0"/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242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01532"/>
            <a:ext cx="8911687" cy="1280890"/>
          </a:xfrm>
        </p:spPr>
        <p:txBody>
          <a:bodyPr>
            <a:normAutofit/>
          </a:bodyPr>
          <a:lstStyle/>
          <a:p>
            <a:r>
              <a:rPr lang="hi-IN" sz="4400" b="1" dirty="0" smtClean="0">
                <a:solidFill>
                  <a:schemeClr val="accent1"/>
                </a:solidFill>
              </a:rPr>
              <a:t>काव्य की परिभाषा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3200" b="1" dirty="0" smtClean="0">
                <a:solidFill>
                  <a:schemeClr val="accent1"/>
                </a:solidFill>
              </a:rPr>
              <a:t>पंडितराज </a:t>
            </a:r>
            <a:r>
              <a:rPr lang="hi-IN" sz="3200" b="1" dirty="0" smtClean="0">
                <a:solidFill>
                  <a:schemeClr val="accent1"/>
                </a:solidFill>
              </a:rPr>
              <a:t>जगन्नाथ  के अनुसार </a:t>
            </a:r>
            <a:r>
              <a:rPr lang="hi-IN" sz="3200" b="1" dirty="0" smtClean="0">
                <a:solidFill>
                  <a:schemeClr val="accent1"/>
                </a:solidFill>
              </a:rPr>
              <a:t>–</a:t>
            </a:r>
            <a:endParaRPr lang="en-US" sz="3200" b="1" dirty="0" smtClean="0">
              <a:solidFill>
                <a:schemeClr val="accent1"/>
              </a:solidFill>
            </a:endParaRPr>
          </a:p>
          <a:p>
            <a:endParaRPr lang="hi-IN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dirty="0" smtClean="0"/>
              <a:t>         </a:t>
            </a:r>
            <a:r>
              <a:rPr lang="hi-IN" sz="2800" b="1" i="1" dirty="0" smtClean="0"/>
              <a:t>रमणीयार्थ </a:t>
            </a:r>
            <a:r>
              <a:rPr lang="hi-IN" sz="2800" b="1" i="1" dirty="0" smtClean="0"/>
              <a:t>प्रतिपादकः शब्दः काव्यम</a:t>
            </a:r>
            <a:endParaRPr lang="en-US" sz="2800" b="1" i="1" dirty="0" smtClean="0"/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2422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sz="8000" b="1" dirty="0" smtClean="0">
                <a:solidFill>
                  <a:schemeClr val="accent1"/>
                </a:solidFill>
              </a:rPr>
              <a:t>समाप्त </a:t>
            </a:r>
            <a:endParaRPr lang="en-US" sz="8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94</Words>
  <Application>Microsoft Office PowerPoint</Application>
  <PresentationFormat>Custom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Wisp</vt:lpstr>
      <vt:lpstr>भारतीय काव्य शास्त्र </vt:lpstr>
      <vt:lpstr>काव्य की परिभाषा</vt:lpstr>
      <vt:lpstr>काव्य की परिभाषा</vt:lpstr>
      <vt:lpstr>काव्य की परिभाषा</vt:lpstr>
      <vt:lpstr>काव्य की परिभाषा</vt:lpstr>
      <vt:lpstr>काव्य की परिभाषा</vt:lpstr>
      <vt:lpstr>समाप्त </vt:lpstr>
    </vt:vector>
  </TitlesOfParts>
  <Company>University of St. Thomas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समास- विग्रह</dc:title>
  <dc:creator>Shubha, Shubha</dc:creator>
  <cp:lastModifiedBy>Dr. J.P. Narayan</cp:lastModifiedBy>
  <cp:revision>18</cp:revision>
  <dcterms:created xsi:type="dcterms:W3CDTF">2018-12-15T15:06:08Z</dcterms:created>
  <dcterms:modified xsi:type="dcterms:W3CDTF">2019-01-05T14:03:50Z</dcterms:modified>
</cp:coreProperties>
</file>